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78" r:id="rId3"/>
    <p:sldId id="270" r:id="rId4"/>
    <p:sldId id="265" r:id="rId5"/>
    <p:sldId id="266" r:id="rId6"/>
    <p:sldId id="257" r:id="rId7"/>
    <p:sldId id="258" r:id="rId8"/>
    <p:sldId id="259" r:id="rId9"/>
    <p:sldId id="260" r:id="rId10"/>
    <p:sldId id="284" r:id="rId11"/>
    <p:sldId id="262" r:id="rId12"/>
    <p:sldId id="267" r:id="rId13"/>
    <p:sldId id="271" r:id="rId14"/>
    <p:sldId id="272" r:id="rId15"/>
    <p:sldId id="275" r:id="rId16"/>
    <p:sldId id="273" r:id="rId17"/>
    <p:sldId id="276" r:id="rId18"/>
    <p:sldId id="274" r:id="rId19"/>
    <p:sldId id="277" r:id="rId20"/>
  </p:sldIdLst>
  <p:sldSz cx="9144000" cy="5143500" type="screen16x9"/>
  <p:notesSz cx="6858000" cy="9144000"/>
  <p:embeddedFontLst>
    <p:embeddedFont>
      <p:font typeface="Atomic Age" panose="020B0604020202020204" charset="0"/>
      <p:regular r:id="rId22"/>
    </p:embeddedFont>
    <p:embeddedFont>
      <p:font typeface="Consolas" panose="020B0609020204030204" pitchFamily="49" charset="0"/>
      <p:regular r:id="rId23"/>
      <p:bold r:id="rId24"/>
      <p:italic r:id="rId25"/>
      <p:boldItalic r:id="rId26"/>
    </p:embeddedFont>
    <p:embeddedFont>
      <p:font typeface="Inter" panose="02000503000000020004" pitchFamily="2" charset="0"/>
      <p:regular r:id="rId27"/>
      <p:bold r:id="rId28"/>
    </p:embeddedFont>
    <p:embeddedFont>
      <p:font typeface="Space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16" d="100"/>
          <a:sy n="116" d="100"/>
        </p:scale>
        <p:origin x="74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sure all instructors introduce themselves.</a:t>
            </a:r>
          </a:p>
        </p:txBody>
      </p:sp>
    </p:spTree>
    <p:extLst>
      <p:ext uri="{BB962C8B-B14F-4D97-AF65-F5344CB8AC3E}">
        <p14:creationId xmlns:p14="http://schemas.microsoft.com/office/powerpoint/2010/main" val="12139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1824812"/>
            <a:ext cx="9144000" cy="2338607"/>
          </a:xfrm>
          <a:prstGeom prst="rect">
            <a:avLst/>
          </a:prstGeom>
        </p:spPr>
      </p:pic>
      <p:pic>
        <p:nvPicPr>
          <p:cNvPr id="9" name="Picture 8" descr="Microsoft Edge | Logopedia | Fandom">
            <a:extLst>
              <a:ext uri="{FF2B5EF4-FFF2-40B4-BE49-F238E27FC236}">
                <a16:creationId xmlns:a16="http://schemas.microsoft.com/office/drawing/2014/main" id="{ED80081E-5238-739D-0171-3F6B2A77B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41" y="154722"/>
            <a:ext cx="1362626" cy="13626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A57BFD-8594-C299-CA4F-FBF571997B18}"/>
              </a:ext>
            </a:extLst>
          </p:cNvPr>
          <p:cNvSpPr/>
          <p:nvPr/>
        </p:nvSpPr>
        <p:spPr>
          <a:xfrm>
            <a:off x="378942" y="2207963"/>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2207962"/>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2207961"/>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4150033"/>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4150033"/>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4136846"/>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1824812"/>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1789526"/>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AA86537-604C-8AD1-6E35-A4863230BB1E}"/>
              </a:ext>
            </a:extLst>
          </p:cNvPr>
          <p:cNvPicPr>
            <a:picLocks noChangeAspect="1"/>
          </p:cNvPicPr>
          <p:nvPr/>
        </p:nvPicPr>
        <p:blipFill>
          <a:blip r:embed="rId5"/>
          <a:stretch>
            <a:fillRect/>
          </a:stretch>
        </p:blipFill>
        <p:spPr>
          <a:xfrm>
            <a:off x="2009295" y="537106"/>
            <a:ext cx="3534268" cy="885949"/>
          </a:xfrm>
          <a:prstGeom prst="rect">
            <a:avLst/>
          </a:prstGeom>
        </p:spPr>
      </p:pic>
      <p:pic>
        <p:nvPicPr>
          <p:cNvPr id="31" name="Picture 30">
            <a:extLst>
              <a:ext uri="{FF2B5EF4-FFF2-40B4-BE49-F238E27FC236}">
                <a16:creationId xmlns:a16="http://schemas.microsoft.com/office/drawing/2014/main" id="{E7E123C6-28E3-1D85-CEC3-712856BF3804}"/>
              </a:ext>
            </a:extLst>
          </p:cNvPr>
          <p:cNvPicPr>
            <a:picLocks noChangeAspect="1"/>
          </p:cNvPicPr>
          <p:nvPr/>
        </p:nvPicPr>
        <p:blipFill>
          <a:blip r:embed="rId6"/>
          <a:stretch>
            <a:fillRect/>
          </a:stretch>
        </p:blipFill>
        <p:spPr>
          <a:xfrm>
            <a:off x="6064691" y="515989"/>
            <a:ext cx="2972215" cy="1000265"/>
          </a:xfrm>
          <a:prstGeom prst="rect">
            <a:avLst/>
          </a:prstGeom>
        </p:spPr>
      </p:pic>
      <p:cxnSp>
        <p:nvCxnSpPr>
          <p:cNvPr id="32" name="Straight Arrow Connector 31">
            <a:extLst>
              <a:ext uri="{FF2B5EF4-FFF2-40B4-BE49-F238E27FC236}">
                <a16:creationId xmlns:a16="http://schemas.microsoft.com/office/drawing/2014/main" id="{A965F6FE-4841-2831-E59C-8758D15CB18B}"/>
              </a:ext>
            </a:extLst>
          </p:cNvPr>
          <p:cNvCxnSpPr>
            <a:cxnSpLocks/>
            <a:stCxn id="27" idx="3"/>
          </p:cNvCxnSpPr>
          <p:nvPr/>
        </p:nvCxnSpPr>
        <p:spPr>
          <a:xfrm>
            <a:off x="5543563" y="980081"/>
            <a:ext cx="619640" cy="13202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4078A7-AB59-E38C-C6A2-5C3417F3B470}"/>
              </a:ext>
            </a:extLst>
          </p:cNvPr>
          <p:cNvCxnSpPr>
            <a:cxnSpLocks/>
            <a:stCxn id="9" idx="3"/>
          </p:cNvCxnSpPr>
          <p:nvPr/>
        </p:nvCxnSpPr>
        <p:spPr>
          <a:xfrm>
            <a:off x="1488167" y="836035"/>
            <a:ext cx="619640" cy="19325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112;p19">
            <a:extLst>
              <a:ext uri="{FF2B5EF4-FFF2-40B4-BE49-F238E27FC236}">
                <a16:creationId xmlns:a16="http://schemas.microsoft.com/office/drawing/2014/main" id="{1A7DE759-8411-8448-8010-4523842EBF66}"/>
              </a:ext>
            </a:extLst>
          </p:cNvPr>
          <p:cNvSpPr txBox="1"/>
          <p:nvPr/>
        </p:nvSpPr>
        <p:spPr>
          <a:xfrm>
            <a:off x="-18000" y="4502623"/>
            <a:ext cx="9180000" cy="516553"/>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2000" b="1" i="1" dirty="0">
                <a:latin typeface="Space Mono"/>
                <a:ea typeface="Space Mono"/>
                <a:cs typeface="Space Mono"/>
                <a:sym typeface="Space Mono"/>
              </a:rPr>
              <a:t>CHALLENGE</a:t>
            </a:r>
            <a:r>
              <a:rPr lang="en" sz="2000" i="1" dirty="0">
                <a:latin typeface="Space Mono"/>
                <a:ea typeface="Space Mono"/>
                <a:cs typeface="Space Mono"/>
                <a:sym typeface="Space Mono"/>
              </a:rPr>
              <a:t>: make it </a:t>
            </a:r>
            <a:r>
              <a:rPr lang="en" sz="2000" b="1" i="1" dirty="0">
                <a:latin typeface="Space Mono"/>
                <a:ea typeface="Space Mono"/>
                <a:cs typeface="Space Mono"/>
                <a:sym typeface="Space Mono"/>
              </a:rPr>
              <a:t>your</a:t>
            </a:r>
            <a:r>
              <a:rPr lang="en" sz="2000" i="1" dirty="0">
                <a:latin typeface="Space Mono"/>
                <a:ea typeface="Space Mono"/>
                <a:cs typeface="Space Mono"/>
                <a:sym typeface="Space Mono"/>
              </a:rPr>
              <a:t> website instead of Penelope’s!</a:t>
            </a:r>
            <a:endParaRPr sz="2000" i="1" dirty="0"/>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2"/>
          <a:stretch>
            <a:fillRect/>
          </a:stretch>
        </p:blipFill>
        <p:spPr>
          <a:xfrm>
            <a:off x="3241963" y="2743631"/>
            <a:ext cx="5503988" cy="2292448"/>
          </a:xfrm>
          <a:prstGeom prst="rect">
            <a:avLst/>
          </a:prstGeom>
        </p:spPr>
      </p:pic>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black and white screen with words&#10;&#10;AI-generated content may be incorrect.">
            <a:extLst>
              <a:ext uri="{FF2B5EF4-FFF2-40B4-BE49-F238E27FC236}">
                <a16:creationId xmlns:a16="http://schemas.microsoft.com/office/drawing/2014/main" id="{F109FEAD-8D01-F8CB-0F21-397E3E0CF201}"/>
              </a:ext>
            </a:extLst>
          </p:cNvPr>
          <p:cNvPicPr>
            <a:picLocks noChangeAspect="1"/>
          </p:cNvPicPr>
          <p:nvPr/>
        </p:nvPicPr>
        <p:blipFill>
          <a:blip r:embed="rId3"/>
          <a:stretch>
            <a:fillRect/>
          </a:stretch>
        </p:blipFill>
        <p:spPr>
          <a:xfrm>
            <a:off x="2588572" y="604751"/>
            <a:ext cx="6049155" cy="1744948"/>
          </a:xfrm>
          <a:prstGeom prst="rect">
            <a:avLst/>
          </a:prstGeom>
        </p:spPr>
      </p:pic>
    </p:spTree>
    <p:extLst>
      <p:ext uri="{BB962C8B-B14F-4D97-AF65-F5344CB8AC3E}">
        <p14:creationId xmlns:p14="http://schemas.microsoft.com/office/powerpoint/2010/main" val="119682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Instructor Introductions</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meet </a:t>
            </a:r>
            <a:r>
              <a:rPr lang="en-US"/>
              <a:t>your instructors!</a:t>
            </a:r>
            <a:endParaRPr lang="en-US" dirty="0"/>
          </a:p>
        </p:txBody>
      </p:sp>
    </p:spTree>
    <p:extLst>
      <p:ext uri="{BB962C8B-B14F-4D97-AF65-F5344CB8AC3E}">
        <p14:creationId xmlns:p14="http://schemas.microsoft.com/office/powerpoint/2010/main" val="265542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endParaRPr lang="en-US" sz="2400" dirty="0"/>
          </a:p>
          <a:p>
            <a:pPr marL="114300" indent="0">
              <a:buNone/>
            </a:pPr>
            <a:endParaRPr lang="en-US" sz="2400" dirty="0"/>
          </a:p>
          <a:p>
            <a:pPr marL="571500" indent="-457200">
              <a:buAutoNum type="arabicPeriod"/>
            </a:pPr>
            <a:r>
              <a:rPr lang="en-US" sz="2400" dirty="0"/>
              <a:t>Go to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pic>
        <p:nvPicPr>
          <p:cNvPr id="3" name="Picture 2" descr="Microsoft Edge | Logopedia | Fandom">
            <a:extLst>
              <a:ext uri="{FF2B5EF4-FFF2-40B4-BE49-F238E27FC236}">
                <a16:creationId xmlns:a16="http://schemas.microsoft.com/office/drawing/2014/main" id="{DFFEB3D4-6A0B-890E-A3A4-DC7745D2E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1601" y="1395479"/>
            <a:ext cx="740399" cy="74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rPr>
              <a:t>what’s something you’ve seen on a website?</a:t>
            </a:r>
            <a:endParaRPr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1039</Words>
  <Application>Microsoft Office PowerPoint</Application>
  <PresentationFormat>On-screen Show (16:9)</PresentationFormat>
  <Paragraphs>147</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Inter</vt:lpstr>
      <vt:lpstr>Atomic Age</vt:lpstr>
      <vt:lpstr>Arial</vt:lpstr>
      <vt:lpstr>Space Mono</vt:lpstr>
      <vt:lpstr>Consolas</vt:lpstr>
      <vt:lpstr>Simple Light</vt:lpstr>
      <vt:lpstr>W E L C O M E</vt:lpstr>
      <vt:lpstr>Instructor Introductions</vt:lpstr>
      <vt:lpstr>PowerPoint Presentation</vt:lpstr>
      <vt:lpstr>Icebreaker Activity: Coolors</vt:lpstr>
      <vt:lpstr>Presentation</vt:lpstr>
      <vt:lpstr>PowerPoint Presentation</vt:lpstr>
      <vt:lpstr>one example: Wikipedia</vt:lpstr>
      <vt:lpstr>HTML</vt:lpstr>
      <vt:lpstr>HTML Elements</vt:lpstr>
      <vt:lpstr>Our First HTML Element: A Header</vt:lpstr>
      <vt:lpstr>CSS Style</vt:lpstr>
      <vt:lpstr>Code-Along Activity</vt:lpstr>
      <vt:lpstr>PowerPoint Presentation</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11</cp:revision>
  <dcterms:modified xsi:type="dcterms:W3CDTF">2025-07-17T18:39:15Z</dcterms:modified>
</cp:coreProperties>
</file>